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30"/>
  </p:notesMasterIdLst>
  <p:sldIdLst>
    <p:sldId id="256" r:id="rId2"/>
    <p:sldId id="257" r:id="rId3"/>
    <p:sldId id="258" r:id="rId4"/>
    <p:sldId id="261" r:id="rId5"/>
    <p:sldId id="306" r:id="rId6"/>
    <p:sldId id="308" r:id="rId7"/>
    <p:sldId id="309" r:id="rId8"/>
    <p:sldId id="289" r:id="rId9"/>
    <p:sldId id="294" r:id="rId10"/>
    <p:sldId id="290" r:id="rId11"/>
    <p:sldId id="297" r:id="rId12"/>
    <p:sldId id="271" r:id="rId13"/>
    <p:sldId id="304" r:id="rId14"/>
    <p:sldId id="305" r:id="rId15"/>
    <p:sldId id="298" r:id="rId16"/>
    <p:sldId id="299" r:id="rId17"/>
    <p:sldId id="300" r:id="rId18"/>
    <p:sldId id="302" r:id="rId19"/>
    <p:sldId id="303" r:id="rId20"/>
    <p:sldId id="301" r:id="rId21"/>
    <p:sldId id="273" r:id="rId22"/>
    <p:sldId id="292" r:id="rId23"/>
    <p:sldId id="268" r:id="rId24"/>
    <p:sldId id="291" r:id="rId25"/>
    <p:sldId id="295" r:id="rId26"/>
    <p:sldId id="296" r:id="rId27"/>
    <p:sldId id="285" r:id="rId28"/>
    <p:sldId id="288" r:id="rId29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31"/>
      <p:bold r:id="rId32"/>
      <p:italic r:id="rId33"/>
      <p:boldItalic r:id="rId34"/>
    </p:embeddedFont>
    <p:embeddedFont>
      <p:font typeface="Montserrat ExtraBold" panose="00000900000000000000" pitchFamily="2" charset="0"/>
      <p:bold r:id="rId35"/>
      <p:boldItalic r:id="rId36"/>
    </p:embeddedFont>
    <p:embeddedFont>
      <p:font typeface="Montserrat ExtraLight" panose="00000300000000000000" pitchFamily="2" charset="0"/>
      <p:regular r:id="rId37"/>
      <p:bold r:id="rId38"/>
      <p:italic r:id="rId39"/>
      <p:boldItalic r:id="rId40"/>
    </p:embeddedFont>
    <p:embeddedFont>
      <p:font typeface="Trebuchet MS" panose="020B0603020202020204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4621CA-188D-4761-BB15-B7C0E7FE5E4F}" v="71" dt="2023-01-19T22:27:19.949"/>
  </p1510:revLst>
</p1510:revInfo>
</file>

<file path=ppt/tableStyles.xml><?xml version="1.0" encoding="utf-8"?>
<a:tblStyleLst xmlns:a="http://schemas.openxmlformats.org/drawingml/2006/main" def="{FB7ADD8D-0591-4E73-83D3-D43B700EE1B6}">
  <a:tblStyle styleId="{FB7ADD8D-0591-4E73-83D3-D43B700EE1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41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f9262ee2f_0_24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f9262ee2f_0_24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377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f9262ee2f_0_24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f9262ee2f_0_24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8026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f9262ee2f_0_24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f9262ee2f_0_24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6400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f9262ee2f_0_24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f9262ee2f_0_24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70375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f9262ee2f_0_24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f9262ee2f_0_24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79218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f9262ee2f_0_24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f9262ee2f_0_24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0950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f9262ee2f_0_24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f9262ee2f_0_24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2847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f9262ee2f_0_24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f9262ee2f_0_24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88133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7f9262ee2f_0_26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Google Shape;1972;g7f9262ee2f_0_26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2997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62263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40577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53752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7f9262ee2f_0_26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0" name="Google Shape;2150;g7f9262ee2f_0_26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5779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0008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f9262ee2f_0_24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f9262ee2f_0_24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1940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8595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f9262ee2f_0_24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f9262ee2f_0_24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9891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f9262ee2f_0_24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f9262ee2f_0_24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8" r:id="rId4"/>
    <p:sldLayoutId id="2147483659" r:id="rId5"/>
    <p:sldLayoutId id="2147483660" r:id="rId6"/>
    <p:sldLayoutId id="2147483667" r:id="rId7"/>
    <p:sldLayoutId id="2147483669" r:id="rId8"/>
    <p:sldLayoutId id="2147483670" r:id="rId9"/>
    <p:sldLayoutId id="214748367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932190" y="2116059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800"/>
              <a:t>Implementação de uma base de dados para pesquisa </a:t>
            </a:r>
            <a:r>
              <a:rPr lang="pt-PT" sz="2800" err="1"/>
              <a:t>Genbank</a:t>
            </a:r>
            <a:r>
              <a:rPr lang="pt-PT" sz="2800"/>
              <a:t> e </a:t>
            </a:r>
            <a:r>
              <a:rPr lang="pt-PT" sz="2800" err="1"/>
              <a:t>Pubmed</a:t>
            </a:r>
            <a:endParaRPr sz="280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95" y="3862800"/>
            <a:ext cx="4141009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48740">
              <a:lnSpc>
                <a:spcPct val="115000"/>
              </a:lnSpc>
              <a:spcAft>
                <a:spcPts val="800"/>
              </a:spcAft>
            </a:pPr>
            <a:r>
              <a:rPr lang="pt-PT" sz="1050" b="1">
                <a:effectLst/>
                <a:latin typeface="Montserrat ExtraLight" panose="000003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Joana Oliveira Gonçalves, pg49835</a:t>
            </a:r>
          </a:p>
          <a:p>
            <a:pPr marL="1348740">
              <a:lnSpc>
                <a:spcPct val="115000"/>
              </a:lnSpc>
              <a:spcAft>
                <a:spcPts val="800"/>
              </a:spcAft>
            </a:pPr>
            <a:r>
              <a:rPr lang="pt-PT" sz="1050" b="1">
                <a:effectLst/>
                <a:latin typeface="Montserrat ExtraLight" panose="000003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Gonçalo Apolinário Cardoso, </a:t>
            </a:r>
            <a:r>
              <a:rPr lang="pt-PT" sz="1050" b="1">
                <a:latin typeface="Montserrat ExtraLight" panose="00000300000000000000" pitchFamily="2" charset="0"/>
                <a:cs typeface="Times New Roman" panose="02020603050405020304" pitchFamily="18" charset="0"/>
              </a:rPr>
              <a:t>pg49834</a:t>
            </a:r>
          </a:p>
          <a:p>
            <a:pPr marL="1348740" indent="449580">
              <a:lnSpc>
                <a:spcPct val="115000"/>
              </a:lnSpc>
              <a:spcAft>
                <a:spcPts val="800"/>
              </a:spcAft>
            </a:pPr>
            <a:r>
              <a:rPr lang="pt-PT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t-PT" sz="1800">
              <a:effectLst/>
              <a:latin typeface="Trebuchet MS" panose="020B0603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/>
            <a:r>
              <a:rPr lang="pt-PT" sz="1200" b="1">
                <a:effectLst/>
                <a:latin typeface="Montserrat ExtraLight" panose="000003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	2022/2023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257676" y="1950100"/>
            <a:ext cx="4435604" cy="1947746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PT" sz="1800" b="0">
                <a:latin typeface="Montserrat ExtraLight"/>
              </a:rPr>
              <a:t>Introdução aos Algoritmos, à Programação e às Bases de Dados</a:t>
            </a:r>
            <a:br>
              <a:rPr lang="pt-PT" sz="1800">
                <a:effectLst/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pt-PT" sz="2200" b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093978" y="2862538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8BB8A145-60EE-8D63-510A-A086472330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02"/>
          <a:stretch/>
        </p:blipFill>
        <p:spPr bwMode="auto">
          <a:xfrm>
            <a:off x="52039" y="0"/>
            <a:ext cx="1185714" cy="10668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177750"/>
            <a:ext cx="4712229" cy="7846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Planificação da base de dados</a:t>
            </a:r>
            <a:endParaRPr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2978176" y="3788497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pt-PT">
                <a:sym typeface="Montserrat ExtraBold"/>
              </a:rPr>
              <a:t>Modelo Lógico</a:t>
            </a:r>
            <a:endParaRPr lang="pt-PT" sz="1400">
              <a:latin typeface="Montserrat"/>
              <a:sym typeface="Montserrat"/>
            </a:endParaRPr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78098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Ficheiro </a:t>
            </a:r>
            <a:r>
              <a:rPr lang="pt-PT" err="1"/>
              <a:t>Genbank</a:t>
            </a:r>
            <a:endParaRPr/>
          </a:p>
        </p:txBody>
      </p:sp>
      <p:cxnSp>
        <p:nvCxnSpPr>
          <p:cNvPr id="373" name="Google Shape;373;p5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982419ED-D40D-4A57-A15D-A6A81F19C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6847"/>
            <a:ext cx="5069035" cy="4076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6DF9415-3950-4417-9F0C-3D70851BCCCB}"/>
              </a:ext>
            </a:extLst>
          </p:cNvPr>
          <p:cNvSpPr/>
          <p:nvPr/>
        </p:nvSpPr>
        <p:spPr>
          <a:xfrm>
            <a:off x="0" y="996846"/>
            <a:ext cx="4789782" cy="14390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Balão: Linha em Ângulo 4">
            <a:extLst>
              <a:ext uri="{FF2B5EF4-FFF2-40B4-BE49-F238E27FC236}">
                <a16:creationId xmlns:a16="http://schemas.microsoft.com/office/drawing/2014/main" id="{05F35A91-4F91-4C9E-8345-17096F3D25B7}"/>
              </a:ext>
            </a:extLst>
          </p:cNvPr>
          <p:cNvSpPr/>
          <p:nvPr/>
        </p:nvSpPr>
        <p:spPr>
          <a:xfrm>
            <a:off x="5913621" y="445025"/>
            <a:ext cx="2803160" cy="551822"/>
          </a:xfrm>
          <a:prstGeom prst="borderCallout2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err="1">
                <a:latin typeface="Montserrat ExtraBold" panose="00000900000000000000" pitchFamily="2" charset="0"/>
              </a:rPr>
              <a:t>GenBank</a:t>
            </a:r>
            <a:endParaRPr lang="pt-PT" sz="3200">
              <a:latin typeface="Montserrat ExtraBold" panose="00000900000000000000" pitchFamily="2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21CA53D-0643-4B6B-B1E6-1727B4CB0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669" y="1508889"/>
            <a:ext cx="3020519" cy="329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73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Ficheiro </a:t>
            </a:r>
            <a:r>
              <a:rPr lang="pt-PT" err="1"/>
              <a:t>Genbank</a:t>
            </a:r>
            <a:endParaRPr/>
          </a:p>
        </p:txBody>
      </p:sp>
      <p:cxnSp>
        <p:nvCxnSpPr>
          <p:cNvPr id="373" name="Google Shape;373;p5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982419ED-D40D-4A57-A15D-A6A81F19C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82" y="1013161"/>
            <a:ext cx="5069035" cy="4076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6DF9415-3950-4417-9F0C-3D70851BCCCB}"/>
              </a:ext>
            </a:extLst>
          </p:cNvPr>
          <p:cNvSpPr/>
          <p:nvPr/>
        </p:nvSpPr>
        <p:spPr>
          <a:xfrm>
            <a:off x="87582" y="996847"/>
            <a:ext cx="4702200" cy="1499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Balão: Linha em Ângulo 4">
            <a:extLst>
              <a:ext uri="{FF2B5EF4-FFF2-40B4-BE49-F238E27FC236}">
                <a16:creationId xmlns:a16="http://schemas.microsoft.com/office/drawing/2014/main" id="{05F35A91-4F91-4C9E-8345-17096F3D25B7}"/>
              </a:ext>
            </a:extLst>
          </p:cNvPr>
          <p:cNvSpPr/>
          <p:nvPr/>
        </p:nvSpPr>
        <p:spPr>
          <a:xfrm>
            <a:off x="5913621" y="445025"/>
            <a:ext cx="2803160" cy="551822"/>
          </a:xfrm>
          <a:prstGeom prst="borderCallout2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>
                <a:latin typeface="Montserrat ExtraBold" panose="00000900000000000000" pitchFamily="2" charset="0"/>
              </a:rPr>
              <a:t>Locus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5B7EAFE-3349-4562-9892-8AD28E043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914" y="1678732"/>
            <a:ext cx="2602573" cy="307314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Ficheiro </a:t>
            </a:r>
            <a:r>
              <a:rPr lang="pt-PT" err="1"/>
              <a:t>Genbank</a:t>
            </a:r>
            <a:endParaRPr/>
          </a:p>
        </p:txBody>
      </p:sp>
      <p:cxnSp>
        <p:nvCxnSpPr>
          <p:cNvPr id="373" name="Google Shape;373;p5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Balão: Linha em Ângulo 4">
            <a:extLst>
              <a:ext uri="{FF2B5EF4-FFF2-40B4-BE49-F238E27FC236}">
                <a16:creationId xmlns:a16="http://schemas.microsoft.com/office/drawing/2014/main" id="{05F35A91-4F91-4C9E-8345-17096F3D25B7}"/>
              </a:ext>
            </a:extLst>
          </p:cNvPr>
          <p:cNvSpPr/>
          <p:nvPr/>
        </p:nvSpPr>
        <p:spPr>
          <a:xfrm>
            <a:off x="5913620" y="445025"/>
            <a:ext cx="2803160" cy="55182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2632"/>
              <a:gd name="adj6" fmla="val -81836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err="1">
                <a:latin typeface="Montserrat ExtraBold" panose="00000900000000000000" pitchFamily="2" charset="0"/>
              </a:rPr>
              <a:t>Features</a:t>
            </a:r>
            <a:endParaRPr lang="pt-PT" sz="3200">
              <a:latin typeface="Montserrat ExtraBold" panose="00000900000000000000" pitchFamily="2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B531170-CE86-4AF8-9CE1-3DC5D322A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" y="1137859"/>
            <a:ext cx="3873121" cy="395450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6DF9415-3950-4417-9F0C-3D70851BCCCB}"/>
              </a:ext>
            </a:extLst>
          </p:cNvPr>
          <p:cNvSpPr/>
          <p:nvPr/>
        </p:nvSpPr>
        <p:spPr>
          <a:xfrm>
            <a:off x="0" y="1200149"/>
            <a:ext cx="3936206" cy="11430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FDA4838-D400-443C-A083-F02A585F19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71"/>
          <a:stretch/>
        </p:blipFill>
        <p:spPr>
          <a:xfrm>
            <a:off x="5722144" y="1129968"/>
            <a:ext cx="3214206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24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Ficheiro </a:t>
            </a:r>
            <a:r>
              <a:rPr lang="pt-PT" err="1"/>
              <a:t>Genbank</a:t>
            </a:r>
            <a:endParaRPr/>
          </a:p>
        </p:txBody>
      </p:sp>
      <p:cxnSp>
        <p:nvCxnSpPr>
          <p:cNvPr id="373" name="Google Shape;373;p5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Balão: Linha em Ângulo 4">
            <a:extLst>
              <a:ext uri="{FF2B5EF4-FFF2-40B4-BE49-F238E27FC236}">
                <a16:creationId xmlns:a16="http://schemas.microsoft.com/office/drawing/2014/main" id="{05F35A91-4F91-4C9E-8345-17096F3D25B7}"/>
              </a:ext>
            </a:extLst>
          </p:cNvPr>
          <p:cNvSpPr/>
          <p:nvPr/>
        </p:nvSpPr>
        <p:spPr>
          <a:xfrm>
            <a:off x="5640700" y="528638"/>
            <a:ext cx="2803160" cy="55182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53609"/>
              <a:gd name="adj6" fmla="val -67819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>
                <a:latin typeface="Montserrat ExtraBold" panose="00000900000000000000" pitchFamily="2" charset="0"/>
              </a:rPr>
              <a:t>CDS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B531170-CE86-4AF8-9CE1-3DC5D322A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" y="1137859"/>
            <a:ext cx="3873121" cy="395450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6DF9415-3950-4417-9F0C-3D70851BCCCB}"/>
              </a:ext>
            </a:extLst>
          </p:cNvPr>
          <p:cNvSpPr/>
          <p:nvPr/>
        </p:nvSpPr>
        <p:spPr>
          <a:xfrm>
            <a:off x="0" y="1750219"/>
            <a:ext cx="3936206" cy="6643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0A06C7C-8170-4F55-8EE8-16505CE79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467" y="1871662"/>
            <a:ext cx="3095625" cy="27432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A5FEAD9F-47B5-46F9-B4D1-5189682F2742}"/>
              </a:ext>
            </a:extLst>
          </p:cNvPr>
          <p:cNvSpPr/>
          <p:nvPr/>
        </p:nvSpPr>
        <p:spPr>
          <a:xfrm>
            <a:off x="0" y="2588419"/>
            <a:ext cx="3936206" cy="21978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29909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Ficheiro </a:t>
            </a:r>
            <a:r>
              <a:rPr lang="pt-PT" err="1"/>
              <a:t>Genbank</a:t>
            </a:r>
            <a:endParaRPr/>
          </a:p>
        </p:txBody>
      </p:sp>
      <p:cxnSp>
        <p:nvCxnSpPr>
          <p:cNvPr id="373" name="Google Shape;373;p5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Balão: Linha em Ângulo 4">
            <a:extLst>
              <a:ext uri="{FF2B5EF4-FFF2-40B4-BE49-F238E27FC236}">
                <a16:creationId xmlns:a16="http://schemas.microsoft.com/office/drawing/2014/main" id="{05F35A91-4F91-4C9E-8345-17096F3D25B7}"/>
              </a:ext>
            </a:extLst>
          </p:cNvPr>
          <p:cNvSpPr/>
          <p:nvPr/>
        </p:nvSpPr>
        <p:spPr>
          <a:xfrm>
            <a:off x="5640700" y="489251"/>
            <a:ext cx="3102964" cy="53785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9173"/>
              <a:gd name="adj6" fmla="val -79020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err="1">
                <a:latin typeface="Montserrat ExtraBold" panose="00000900000000000000" pitchFamily="2" charset="0"/>
              </a:rPr>
              <a:t>Sequence</a:t>
            </a:r>
            <a:endParaRPr lang="pt-PT" sz="3200">
              <a:latin typeface="Montserrat ExtraBold" panose="00000900000000000000" pitchFamily="2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677A4FE-2AB0-4B85-83C5-A760A25D4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2795"/>
            <a:ext cx="3365292" cy="409057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6DF9415-3950-4417-9F0C-3D70851BCCCB}"/>
              </a:ext>
            </a:extLst>
          </p:cNvPr>
          <p:cNvSpPr/>
          <p:nvPr/>
        </p:nvSpPr>
        <p:spPr>
          <a:xfrm>
            <a:off x="-1" y="1176728"/>
            <a:ext cx="3365291" cy="13480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0C1BEE7B-196F-4E78-98E6-F23159936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907" y="2014537"/>
            <a:ext cx="211455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53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Ficheiro </a:t>
            </a:r>
            <a:r>
              <a:rPr lang="pt-PT" err="1"/>
              <a:t>Genbank</a:t>
            </a:r>
            <a:endParaRPr/>
          </a:p>
        </p:txBody>
      </p:sp>
      <p:cxnSp>
        <p:nvCxnSpPr>
          <p:cNvPr id="373" name="Google Shape;373;p5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982419ED-D40D-4A57-A15D-A6A81F19C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" y="996847"/>
            <a:ext cx="5069035" cy="4076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6DF9415-3950-4417-9F0C-3D70851BCCCB}"/>
              </a:ext>
            </a:extLst>
          </p:cNvPr>
          <p:cNvSpPr/>
          <p:nvPr/>
        </p:nvSpPr>
        <p:spPr>
          <a:xfrm>
            <a:off x="59874" y="2421848"/>
            <a:ext cx="4702200" cy="1499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Balão: Linha em Ângulo 4">
            <a:extLst>
              <a:ext uri="{FF2B5EF4-FFF2-40B4-BE49-F238E27FC236}">
                <a16:creationId xmlns:a16="http://schemas.microsoft.com/office/drawing/2014/main" id="{05F35A91-4F91-4C9E-8345-17096F3D25B7}"/>
              </a:ext>
            </a:extLst>
          </p:cNvPr>
          <p:cNvSpPr/>
          <p:nvPr/>
        </p:nvSpPr>
        <p:spPr>
          <a:xfrm>
            <a:off x="6013914" y="445025"/>
            <a:ext cx="2803160" cy="551822"/>
          </a:xfrm>
          <a:prstGeom prst="borderCallout2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err="1">
                <a:latin typeface="Montserrat ExtraBold" panose="00000900000000000000" pitchFamily="2" charset="0"/>
              </a:rPr>
              <a:t>References</a:t>
            </a:r>
            <a:endParaRPr lang="pt-PT" sz="3200">
              <a:latin typeface="Montserrat ExtraBold" panose="00000900000000000000" pitchFamily="2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539B22B-A9B2-490A-85D5-029398EA1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700" y="1688956"/>
            <a:ext cx="3176374" cy="2957642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F096B410-9331-4226-BC77-C3F4426D3489}"/>
              </a:ext>
            </a:extLst>
          </p:cNvPr>
          <p:cNvSpPr/>
          <p:nvPr/>
        </p:nvSpPr>
        <p:spPr>
          <a:xfrm>
            <a:off x="0" y="3299515"/>
            <a:ext cx="4702200" cy="1499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EDD92B6-A0AB-4681-A995-0E8165F0ADCC}"/>
              </a:ext>
            </a:extLst>
          </p:cNvPr>
          <p:cNvSpPr/>
          <p:nvPr/>
        </p:nvSpPr>
        <p:spPr>
          <a:xfrm>
            <a:off x="0" y="4146653"/>
            <a:ext cx="4702200" cy="1499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62691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>
            <a:spLocks noGrp="1"/>
          </p:cNvSpPr>
          <p:nvPr>
            <p:ph type="title"/>
          </p:nvPr>
        </p:nvSpPr>
        <p:spPr>
          <a:xfrm>
            <a:off x="202693" y="359517"/>
            <a:ext cx="5440869" cy="7196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Ficheiro </a:t>
            </a:r>
            <a:r>
              <a:rPr lang="pt-PT" err="1"/>
              <a:t>Genbank</a:t>
            </a:r>
            <a:r>
              <a:rPr lang="pt-PT"/>
              <a:t> e </a:t>
            </a:r>
            <a:r>
              <a:rPr lang="pt-PT" err="1"/>
              <a:t>Pubmed</a:t>
            </a:r>
            <a:endParaRPr/>
          </a:p>
        </p:txBody>
      </p:sp>
      <p:cxnSp>
        <p:nvCxnSpPr>
          <p:cNvPr id="373" name="Google Shape;373;p5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982419ED-D40D-4A57-A15D-A6A81F19CC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604"/>
          <a:stretch/>
        </p:blipFill>
        <p:spPr>
          <a:xfrm>
            <a:off x="0" y="890492"/>
            <a:ext cx="3729579" cy="2321047"/>
          </a:xfrm>
          <a:prstGeom prst="rect">
            <a:avLst/>
          </a:prstGeom>
        </p:spPr>
      </p:pic>
      <p:sp>
        <p:nvSpPr>
          <p:cNvPr id="5" name="Balão: Linha em Ângulo 4">
            <a:extLst>
              <a:ext uri="{FF2B5EF4-FFF2-40B4-BE49-F238E27FC236}">
                <a16:creationId xmlns:a16="http://schemas.microsoft.com/office/drawing/2014/main" id="{05F35A91-4F91-4C9E-8345-17096F3D25B7}"/>
              </a:ext>
            </a:extLst>
          </p:cNvPr>
          <p:cNvSpPr/>
          <p:nvPr/>
        </p:nvSpPr>
        <p:spPr>
          <a:xfrm>
            <a:off x="6150769" y="331558"/>
            <a:ext cx="2887761" cy="71226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15099"/>
              <a:gd name="adj6" fmla="val -53346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800" err="1">
                <a:latin typeface="Montserrat ExtraBold" panose="00000900000000000000" pitchFamily="2" charset="0"/>
              </a:rPr>
              <a:t>Genbank_reference</a:t>
            </a:r>
            <a:endParaRPr lang="pt-PT" sz="1800">
              <a:latin typeface="Montserrat ExtraBold" panose="00000900000000000000" pitchFamily="2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F0137EC-C593-47F2-9586-B7D697323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88" r="4555" b="7493"/>
          <a:stretch/>
        </p:blipFill>
        <p:spPr>
          <a:xfrm>
            <a:off x="6244682" y="1289280"/>
            <a:ext cx="2539226" cy="148412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40CF183-118A-4208-90AE-7E1B2D8F2E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1499" y="3028330"/>
            <a:ext cx="3729579" cy="2096937"/>
          </a:xfrm>
          <a:prstGeom prst="rect">
            <a:avLst/>
          </a:prstGeom>
        </p:spPr>
      </p:pic>
      <p:sp>
        <p:nvSpPr>
          <p:cNvPr id="14" name="Seta: Curvada para Baixo 13">
            <a:extLst>
              <a:ext uri="{FF2B5EF4-FFF2-40B4-BE49-F238E27FC236}">
                <a16:creationId xmlns:a16="http://schemas.microsoft.com/office/drawing/2014/main" id="{34704468-5115-436A-9479-53FC7C93D0F4}"/>
              </a:ext>
            </a:extLst>
          </p:cNvPr>
          <p:cNvSpPr/>
          <p:nvPr/>
        </p:nvSpPr>
        <p:spPr>
          <a:xfrm rot="2064721">
            <a:off x="3628409" y="2383273"/>
            <a:ext cx="1392958" cy="476339"/>
          </a:xfrm>
          <a:prstGeom prst="curvedDownArrow">
            <a:avLst>
              <a:gd name="adj1" fmla="val 22834"/>
              <a:gd name="adj2" fmla="val 50000"/>
              <a:gd name="adj3" fmla="val 25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9A11618-686C-4032-A325-E295DE708B61}"/>
              </a:ext>
            </a:extLst>
          </p:cNvPr>
          <p:cNvSpPr/>
          <p:nvPr/>
        </p:nvSpPr>
        <p:spPr>
          <a:xfrm>
            <a:off x="1" y="2450306"/>
            <a:ext cx="3650456" cy="12144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29221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Ficheiro </a:t>
            </a:r>
            <a:r>
              <a:rPr lang="pt-PT" err="1"/>
              <a:t>Genbank</a:t>
            </a:r>
            <a:endParaRPr/>
          </a:p>
        </p:txBody>
      </p:sp>
      <p:cxnSp>
        <p:nvCxnSpPr>
          <p:cNvPr id="373" name="Google Shape;373;p5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Balão: Linha em Ângulo 4">
            <a:extLst>
              <a:ext uri="{FF2B5EF4-FFF2-40B4-BE49-F238E27FC236}">
                <a16:creationId xmlns:a16="http://schemas.microsoft.com/office/drawing/2014/main" id="{05F35A91-4F91-4C9E-8345-17096F3D25B7}"/>
              </a:ext>
            </a:extLst>
          </p:cNvPr>
          <p:cNvSpPr/>
          <p:nvPr/>
        </p:nvSpPr>
        <p:spPr>
          <a:xfrm>
            <a:off x="6228227" y="445025"/>
            <a:ext cx="2803160" cy="55182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90175"/>
              <a:gd name="adj6" fmla="val -41315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err="1">
                <a:latin typeface="Montserrat ExtraBold" panose="00000900000000000000" pitchFamily="2" charset="0"/>
              </a:rPr>
              <a:t>Authors</a:t>
            </a:r>
            <a:endParaRPr lang="pt-PT" sz="2800">
              <a:latin typeface="Montserrat ExtraBold" panose="00000900000000000000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43DDFA4-C0CF-4C4C-9F1A-5C75FCC38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743" y="2435902"/>
            <a:ext cx="1924050" cy="88582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E81FB4F-C8F8-4A55-A8A9-B716842EF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96847"/>
            <a:ext cx="5069035" cy="40760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B1E8A23D-77DD-4EEB-B2E5-57152640C2F4}"/>
              </a:ext>
            </a:extLst>
          </p:cNvPr>
          <p:cNvSpPr/>
          <p:nvPr/>
        </p:nvSpPr>
        <p:spPr>
          <a:xfrm>
            <a:off x="56600" y="2571750"/>
            <a:ext cx="4702200" cy="1499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1738A35-7CF2-47A3-BE0D-556E1037C05C}"/>
              </a:ext>
            </a:extLst>
          </p:cNvPr>
          <p:cNvSpPr/>
          <p:nvPr/>
        </p:nvSpPr>
        <p:spPr>
          <a:xfrm>
            <a:off x="0" y="3438525"/>
            <a:ext cx="4702200" cy="1499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5E3C188-97DB-40CD-A17E-5F46C8942F72}"/>
              </a:ext>
            </a:extLst>
          </p:cNvPr>
          <p:cNvSpPr/>
          <p:nvPr/>
        </p:nvSpPr>
        <p:spPr>
          <a:xfrm>
            <a:off x="0" y="4296555"/>
            <a:ext cx="4702200" cy="1499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69068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Ficheiro </a:t>
            </a:r>
            <a:r>
              <a:rPr lang="pt-PT" err="1"/>
              <a:t>Genbank</a:t>
            </a:r>
            <a:endParaRPr/>
          </a:p>
        </p:txBody>
      </p:sp>
      <p:cxnSp>
        <p:nvCxnSpPr>
          <p:cNvPr id="373" name="Google Shape;373;p5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Balão: Linha em Ângulo 4">
            <a:extLst>
              <a:ext uri="{FF2B5EF4-FFF2-40B4-BE49-F238E27FC236}">
                <a16:creationId xmlns:a16="http://schemas.microsoft.com/office/drawing/2014/main" id="{05F35A91-4F91-4C9E-8345-17096F3D25B7}"/>
              </a:ext>
            </a:extLst>
          </p:cNvPr>
          <p:cNvSpPr/>
          <p:nvPr/>
        </p:nvSpPr>
        <p:spPr>
          <a:xfrm>
            <a:off x="6228227" y="445025"/>
            <a:ext cx="2803160" cy="55182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90175"/>
              <a:gd name="adj6" fmla="val -41315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800" err="1">
                <a:latin typeface="Montserrat ExtraBold" panose="00000900000000000000" pitchFamily="2" charset="0"/>
              </a:rPr>
              <a:t>References_Authors</a:t>
            </a:r>
            <a:endParaRPr lang="pt-PT" sz="1800">
              <a:latin typeface="Montserrat ExtraBold" panose="00000900000000000000" pitchFamily="2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E81FB4F-C8F8-4A55-A8A9-B716842EF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6847"/>
            <a:ext cx="5069035" cy="40760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B1E8A23D-77DD-4EEB-B2E5-57152640C2F4}"/>
              </a:ext>
            </a:extLst>
          </p:cNvPr>
          <p:cNvSpPr/>
          <p:nvPr/>
        </p:nvSpPr>
        <p:spPr>
          <a:xfrm>
            <a:off x="0" y="2571749"/>
            <a:ext cx="4758800" cy="15864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1738A35-7CF2-47A3-BE0D-556E1037C05C}"/>
              </a:ext>
            </a:extLst>
          </p:cNvPr>
          <p:cNvSpPr/>
          <p:nvPr/>
        </p:nvSpPr>
        <p:spPr>
          <a:xfrm>
            <a:off x="0" y="3438525"/>
            <a:ext cx="4702200" cy="1499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5E3C188-97DB-40CD-A17E-5F46C8942F72}"/>
              </a:ext>
            </a:extLst>
          </p:cNvPr>
          <p:cNvSpPr/>
          <p:nvPr/>
        </p:nvSpPr>
        <p:spPr>
          <a:xfrm>
            <a:off x="0" y="4296555"/>
            <a:ext cx="4702200" cy="1499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14B7238-27B8-4D11-A50D-FB7A3C8D9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814" y="1873136"/>
            <a:ext cx="2231231" cy="139722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FB1DBE1B-B876-4FFA-930E-9CA79C97B031}"/>
              </a:ext>
            </a:extLst>
          </p:cNvPr>
          <p:cNvSpPr/>
          <p:nvPr/>
        </p:nvSpPr>
        <p:spPr>
          <a:xfrm>
            <a:off x="0" y="2414588"/>
            <a:ext cx="4758799" cy="14990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048A920-BCFF-47C5-92A5-2757BEB41652}"/>
              </a:ext>
            </a:extLst>
          </p:cNvPr>
          <p:cNvSpPr/>
          <p:nvPr/>
        </p:nvSpPr>
        <p:spPr>
          <a:xfrm>
            <a:off x="-1" y="3270363"/>
            <a:ext cx="4758799" cy="14990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01AF0AA-73AC-4399-8B0A-560E65F600BA}"/>
              </a:ext>
            </a:extLst>
          </p:cNvPr>
          <p:cNvSpPr/>
          <p:nvPr/>
        </p:nvSpPr>
        <p:spPr>
          <a:xfrm>
            <a:off x="-2" y="4138658"/>
            <a:ext cx="4758799" cy="14990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30356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Introdução</a:t>
            </a:r>
            <a:endParaRPr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735979" y="3026879"/>
            <a:ext cx="8014011" cy="20433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/>
              <a:t>Objetivos: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/>
          </a:p>
          <a:p>
            <a:pPr marL="342900" indent="-342900">
              <a:buAutoNum type="arabicPeriod"/>
            </a:pPr>
            <a:r>
              <a:rPr lang="pt-PT" sz="1400" dirty="0">
                <a:cs typeface="Arial"/>
                <a:sym typeface="Arial"/>
              </a:rPr>
              <a:t>Armazenar e organizar de maneira lógica e estruturada as informações existentes nos ficheiros </a:t>
            </a:r>
            <a:r>
              <a:rPr lang="pt-PT" sz="1400" dirty="0" err="1">
                <a:cs typeface="Arial"/>
                <a:sym typeface="Arial"/>
              </a:rPr>
              <a:t>Genbank</a:t>
            </a:r>
            <a:r>
              <a:rPr lang="pt-PT" sz="1400" dirty="0">
                <a:cs typeface="Arial"/>
                <a:sym typeface="Arial"/>
              </a:rPr>
              <a:t>.</a:t>
            </a:r>
          </a:p>
          <a:p>
            <a:pPr marL="0" indent="0">
              <a:buNone/>
            </a:pPr>
            <a:endParaRPr lang="pt-PT" sz="1400" dirty="0">
              <a:cs typeface="Arial"/>
              <a:sym typeface="Arial"/>
            </a:endParaRPr>
          </a:p>
          <a:p>
            <a:pPr marL="0" indent="0">
              <a:buNone/>
            </a:pPr>
            <a:r>
              <a:rPr lang="pt-PT" sz="1400" dirty="0">
                <a:cs typeface="Arial"/>
                <a:sym typeface="Arial"/>
              </a:rPr>
              <a:t>2.    A partir do SBD consultar o </a:t>
            </a:r>
            <a:r>
              <a:rPr lang="pt-PT" sz="1400" dirty="0" err="1">
                <a:cs typeface="Arial"/>
                <a:sym typeface="Arial"/>
              </a:rPr>
              <a:t>PubMed</a:t>
            </a:r>
            <a:r>
              <a:rPr lang="pt-PT" sz="1400" dirty="0">
                <a:cs typeface="Arial"/>
                <a:sym typeface="Arial"/>
              </a:rPr>
              <a:t> e retirar artigos relacionados com as sequências em causa e armazenar essa informação de uma forma organizada e seletiva.</a:t>
            </a:r>
          </a:p>
          <a:p>
            <a:pPr marL="342900" indent="-342900">
              <a:buAutoNum type="arabicPeriod"/>
            </a:pPr>
            <a:endParaRPr lang="pt-PT" sz="1600" dirty="0">
              <a:cs typeface="Arial"/>
              <a:sym typeface="Arial"/>
            </a:endParaRPr>
          </a:p>
          <a:p>
            <a:pPr marL="342900" indent="-342900">
              <a:buAutoNum type="arabicPeriod"/>
            </a:pPr>
            <a:endParaRPr lang="pt-PT" sz="1600" dirty="0"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pt-PT" sz="1400" dirty="0">
                <a:cs typeface="Arial"/>
                <a:sym typeface="Arial"/>
              </a:rPr>
              <a:t>Armazenar e organizar de maneira lógica e estruturada as informações existentes nos ficheiros </a:t>
            </a:r>
            <a:r>
              <a:rPr lang="pt-PT" sz="1400" dirty="0" err="1">
                <a:cs typeface="Arial"/>
                <a:sym typeface="Arial"/>
              </a:rPr>
              <a:t>Genbank</a:t>
            </a:r>
            <a:r>
              <a:rPr lang="pt-PT" sz="1400" dirty="0"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400" dirty="0">
              <a:cs typeface="Arial"/>
              <a:sym typeface="Arial"/>
            </a:endParaRPr>
          </a:p>
          <a:p>
            <a:pPr marL="0" indent="0">
              <a:buNone/>
            </a:pPr>
            <a:r>
              <a:rPr lang="pt-PT" sz="1400" dirty="0">
                <a:cs typeface="Arial"/>
                <a:sym typeface="Arial"/>
              </a:rPr>
              <a:t>2.  A partir do SBD consultar o </a:t>
            </a:r>
            <a:r>
              <a:rPr lang="pt-PT" sz="1400" dirty="0" err="1">
                <a:cs typeface="Arial"/>
                <a:sym typeface="Arial"/>
              </a:rPr>
              <a:t>PubMed</a:t>
            </a:r>
            <a:r>
              <a:rPr lang="pt-PT" sz="1400" dirty="0">
                <a:cs typeface="Arial"/>
                <a:sym typeface="Arial"/>
              </a:rPr>
              <a:t> e retirar artigos relacionados com as sequências em causa e armazenar essa informação de uma forma organizada e seletiva.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400" dirty="0">
              <a:cs typeface="Arial"/>
              <a:sym typeface="Arial"/>
            </a:endParaRPr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7CB6ECC9-C3B6-1EDF-1E5A-AADE7D240C38}"/>
              </a:ext>
            </a:extLst>
          </p:cNvPr>
          <p:cNvSpPr txBox="1"/>
          <p:nvPr/>
        </p:nvSpPr>
        <p:spPr>
          <a:xfrm>
            <a:off x="735980" y="1256371"/>
            <a:ext cx="4668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>
                <a:solidFill>
                  <a:schemeClr val="lt1"/>
                </a:solidFill>
                <a:latin typeface="Montserrat"/>
                <a:sym typeface="Montserrat"/>
              </a:rPr>
              <a:t>Problema: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AD0CA76-1AF5-28CA-CFAC-D8868EA9B45D}"/>
              </a:ext>
            </a:extLst>
          </p:cNvPr>
          <p:cNvSpPr txBox="1"/>
          <p:nvPr/>
        </p:nvSpPr>
        <p:spPr>
          <a:xfrm>
            <a:off x="735980" y="1729598"/>
            <a:ext cx="76033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>
                <a:solidFill>
                  <a:schemeClr val="lt1"/>
                </a:solidFill>
                <a:latin typeface="Montserrat"/>
                <a:sym typeface="Montserrat ExtraBold"/>
              </a:rPr>
              <a:t>No nosso dia a dia, como estudantes de bioinformática precisamos muitas vezes de armazenar dados e informações existentes nos ficheiros do banco de dados </a:t>
            </a:r>
            <a:r>
              <a:rPr lang="pt-PT" err="1">
                <a:solidFill>
                  <a:schemeClr val="lt1"/>
                </a:solidFill>
                <a:latin typeface="Montserrat"/>
                <a:sym typeface="Montserrat ExtraBold"/>
              </a:rPr>
              <a:t>Genbank</a:t>
            </a:r>
            <a:r>
              <a:rPr lang="pt-PT">
                <a:solidFill>
                  <a:schemeClr val="lt1"/>
                </a:solidFill>
                <a:latin typeface="Montserrat"/>
                <a:sym typeface="Montserrat ExtraBold"/>
              </a:rPr>
              <a:t> e consultar ainda literatura relacionada com as informações encontradas nestes ficheiros na base de dados </a:t>
            </a:r>
            <a:r>
              <a:rPr lang="pt-PT" err="1">
                <a:solidFill>
                  <a:schemeClr val="lt1"/>
                </a:solidFill>
                <a:latin typeface="Montserrat"/>
                <a:sym typeface="Montserrat ExtraBold"/>
              </a:rPr>
              <a:t>Pubmed</a:t>
            </a:r>
            <a:r>
              <a:rPr lang="pt-PT">
                <a:solidFill>
                  <a:schemeClr val="lt1"/>
                </a:solidFill>
                <a:latin typeface="Montserrat"/>
                <a:sym typeface="Montserrat ExtraBold"/>
              </a:rPr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Ficheiro </a:t>
            </a:r>
            <a:r>
              <a:rPr lang="pt-PT" err="1"/>
              <a:t>Pubmed</a:t>
            </a:r>
            <a:endParaRPr/>
          </a:p>
        </p:txBody>
      </p:sp>
      <p:cxnSp>
        <p:nvCxnSpPr>
          <p:cNvPr id="373" name="Google Shape;373;p5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Balão: Linha em Ângulo 4">
            <a:extLst>
              <a:ext uri="{FF2B5EF4-FFF2-40B4-BE49-F238E27FC236}">
                <a16:creationId xmlns:a16="http://schemas.microsoft.com/office/drawing/2014/main" id="{05F35A91-4F91-4C9E-8345-17096F3D25B7}"/>
              </a:ext>
            </a:extLst>
          </p:cNvPr>
          <p:cNvSpPr/>
          <p:nvPr/>
        </p:nvSpPr>
        <p:spPr>
          <a:xfrm>
            <a:off x="6228227" y="445025"/>
            <a:ext cx="2803160" cy="55182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90175"/>
              <a:gd name="adj6" fmla="val -41315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err="1">
                <a:latin typeface="Montserrat ExtraBold" panose="00000900000000000000" pitchFamily="2" charset="0"/>
              </a:rPr>
              <a:t>Pubmed_info</a:t>
            </a:r>
            <a:endParaRPr lang="pt-PT" sz="2800">
              <a:latin typeface="Montserrat ExtraBold" panose="00000900000000000000" pitchFamily="2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5B55011-E9E1-4AF1-AE11-6E31CA568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123" y="1960374"/>
            <a:ext cx="2647951" cy="198773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6D9E53F-1672-4159-8F5E-6B044C519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91" y="1331732"/>
            <a:ext cx="5483209" cy="327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954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80" name="Google Shape;1980;p55"/>
          <p:cNvCxnSpPr/>
          <p:nvPr/>
        </p:nvCxnSpPr>
        <p:spPr>
          <a:xfrm>
            <a:off x="1026200" y="201188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974" name="Google Shape;1974;p55"/>
          <p:cNvSpPr txBox="1">
            <a:spLocks noGrp="1"/>
          </p:cNvSpPr>
          <p:nvPr>
            <p:ph type="title"/>
          </p:nvPr>
        </p:nvSpPr>
        <p:spPr>
          <a:xfrm>
            <a:off x="5783580" y="0"/>
            <a:ext cx="4897160" cy="1082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8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Modelo Lógico</a:t>
            </a:r>
            <a:endParaRPr sz="28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" name="Conexão reta 3">
            <a:extLst>
              <a:ext uri="{FF2B5EF4-FFF2-40B4-BE49-F238E27FC236}">
                <a16:creationId xmlns:a16="http://schemas.microsoft.com/office/drawing/2014/main" id="{8C9234EC-2435-364F-4DAF-31251F808A6D}"/>
              </a:ext>
            </a:extLst>
          </p:cNvPr>
          <p:cNvCxnSpPr/>
          <p:nvPr/>
        </p:nvCxnSpPr>
        <p:spPr>
          <a:xfrm>
            <a:off x="6027420" y="609600"/>
            <a:ext cx="24079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92FBC844-CB5B-4C16-A36E-2ECD476B3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8" name="Google Shape;372;p53">
            <a:extLst>
              <a:ext uri="{FF2B5EF4-FFF2-40B4-BE49-F238E27FC236}">
                <a16:creationId xmlns:a16="http://schemas.microsoft.com/office/drawing/2014/main" id="{C8D5D27E-3CA6-4096-8946-7732E6FBEA87}"/>
              </a:ext>
            </a:extLst>
          </p:cNvPr>
          <p:cNvSpPr txBox="1">
            <a:spLocks/>
          </p:cNvSpPr>
          <p:nvPr/>
        </p:nvSpPr>
        <p:spPr>
          <a:xfrm>
            <a:off x="5553730" y="0"/>
            <a:ext cx="4358640" cy="1001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PT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Modelo Conceptual</a:t>
            </a:r>
            <a:endParaRPr lang="pt-PT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EB3CBDB2-3B0E-47A4-81CA-02F842FD1C21}"/>
              </a:ext>
            </a:extLst>
          </p:cNvPr>
          <p:cNvCxnSpPr/>
          <p:nvPr/>
        </p:nvCxnSpPr>
        <p:spPr>
          <a:xfrm>
            <a:off x="6095524" y="535466"/>
            <a:ext cx="24079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99840" y="3177750"/>
            <a:ext cx="4712229" cy="7846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Planificação da base de dados</a:t>
            </a:r>
            <a:endParaRPr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874183" y="3832105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PT" dirty="0">
                <a:sym typeface="Montserrat ExtraBold"/>
              </a:rPr>
              <a:t>Modelo Físico</a:t>
            </a:r>
            <a:endParaRPr lang="pt-PT" sz="1400" dirty="0">
              <a:latin typeface="Montserrat"/>
              <a:sym typeface="Montserrat"/>
            </a:endParaRPr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604637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Modelo Físico</a:t>
            </a:r>
            <a:endParaRPr/>
          </a:p>
        </p:txBody>
      </p:sp>
      <p:cxnSp>
        <p:nvCxnSpPr>
          <p:cNvPr id="281" name="Google Shape;28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7EA95C-786C-FAF2-3E33-84B05CC7274F}"/>
              </a:ext>
            </a:extLst>
          </p:cNvPr>
          <p:cNvSpPr txBox="1"/>
          <p:nvPr/>
        </p:nvSpPr>
        <p:spPr>
          <a:xfrm>
            <a:off x="5057982" y="2224183"/>
            <a:ext cx="336593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Excerto do script que originou o modelo físico da base de dados. É ainda possível ver o código que deu origem à tabela '</a:t>
            </a:r>
            <a:r>
              <a:rPr lang="pt-PT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pt-PT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</a:p>
          <a:p>
            <a:endParaRPr lang="pt-P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EB8658B-97B3-4D8F-8B19-806E7EB4B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00" y="1162291"/>
            <a:ext cx="4572000" cy="381655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177750"/>
            <a:ext cx="4712229" cy="7846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Povoamento da base de dados</a:t>
            </a:r>
            <a:endParaRPr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822144" y="3788497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PT" sz="1400" dirty="0">
                <a:latin typeface="Montserrat"/>
              </a:rPr>
              <a:t>Desenvolvimento e implementação de um módulo </a:t>
            </a:r>
            <a:r>
              <a:rPr lang="pt-PT" sz="1400" dirty="0" err="1">
                <a:latin typeface="Montserrat"/>
              </a:rPr>
              <a:t>Python</a:t>
            </a:r>
            <a:r>
              <a:rPr lang="pt-PT" sz="1400" dirty="0">
                <a:latin typeface="Montserrat"/>
              </a:rPr>
              <a:t> para povoamento do Modelo Físico</a:t>
            </a:r>
            <a:endParaRPr lang="pt-PT" sz="1400" dirty="0">
              <a:latin typeface="Montserrat"/>
              <a:sym typeface="Montserrat"/>
            </a:endParaRPr>
          </a:p>
          <a:p>
            <a:pPr marL="0" indent="0" algn="ctr"/>
            <a:endParaRPr lang="pt-PT" sz="1400" dirty="0">
              <a:latin typeface="Montserrat"/>
              <a:sym typeface="Montserrat"/>
            </a:endParaRPr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183449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177750"/>
            <a:ext cx="4712229" cy="7846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Conclusão</a:t>
            </a:r>
            <a:endParaRPr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0331" y="3788497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PT">
                <a:sym typeface="Montserrat ExtraBold"/>
              </a:rPr>
              <a:t>Análise crítica do trabalho realizado. Eventuais futuras ações corretivas ou melhorias </a:t>
            </a:r>
          </a:p>
          <a:p>
            <a:pPr marL="0" indent="0" algn="ctr"/>
            <a:endParaRPr lang="pt-PT" sz="1400">
              <a:latin typeface="Montserrat"/>
              <a:sym typeface="Montserrat"/>
            </a:endParaRPr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280227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 dirty="0">
                <a:sym typeface="Montserrat ExtraBold"/>
              </a:rPr>
              <a:t>Eventuais melhorias </a:t>
            </a:r>
            <a:br>
              <a:rPr lang="pt-PT" dirty="0">
                <a:sym typeface="Montserrat ExtraBold"/>
              </a:rPr>
            </a:br>
            <a:endParaRPr dirty="0"/>
          </a:p>
        </p:txBody>
      </p:sp>
      <p:sp>
        <p:nvSpPr>
          <p:cNvPr id="1994" name="Google Shape;1994;p57"/>
          <p:cNvSpPr txBox="1">
            <a:spLocks noGrp="1"/>
          </p:cNvSpPr>
          <p:nvPr>
            <p:ph type="body" idx="1"/>
          </p:nvPr>
        </p:nvSpPr>
        <p:spPr>
          <a:xfrm>
            <a:off x="778250" y="2115994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pt-PT" dirty="0"/>
              <a:t>Valores vazios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pt-PT" dirty="0" err="1"/>
              <a:t>Features</a:t>
            </a:r>
            <a:endParaRPr lang="pt-PT"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pt-PT" dirty="0"/>
              <a:t>Casos de fronteira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  <p:sp>
        <p:nvSpPr>
          <p:cNvPr id="1996" name="Google Shape;1996;p57"/>
          <p:cNvSpPr txBox="1">
            <a:spLocks noGrp="1"/>
          </p:cNvSpPr>
          <p:nvPr>
            <p:ph type="title" idx="3"/>
          </p:nvPr>
        </p:nvSpPr>
        <p:spPr>
          <a:xfrm>
            <a:off x="778250" y="1312188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Melhorias e Correções:</a:t>
            </a:r>
            <a:endParaRPr dirty="0"/>
          </a:p>
        </p:txBody>
      </p:sp>
      <p:cxnSp>
        <p:nvCxnSpPr>
          <p:cNvPr id="1998" name="Google Shape;1998;p5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011227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67"/>
          <p:cNvSpPr txBox="1">
            <a:spLocks noGrp="1"/>
          </p:cNvSpPr>
          <p:nvPr>
            <p:ph type="title"/>
          </p:nvPr>
        </p:nvSpPr>
        <p:spPr>
          <a:xfrm>
            <a:off x="1758000" y="3642649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600" dirty="0"/>
              <a:t>Obrigado pela vossa atenção !</a:t>
            </a:r>
            <a:endParaRPr sz="3600" dirty="0"/>
          </a:p>
        </p:txBody>
      </p:sp>
      <p:cxnSp>
        <p:nvCxnSpPr>
          <p:cNvPr id="2154" name="Google Shape;2154;p67"/>
          <p:cNvCxnSpPr/>
          <p:nvPr/>
        </p:nvCxnSpPr>
        <p:spPr>
          <a:xfrm>
            <a:off x="2885700" y="438532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932190" y="2116059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800"/>
              <a:t>Implementação de uma base de dados para pesquisa </a:t>
            </a:r>
            <a:r>
              <a:rPr lang="pt-PT" sz="2800" err="1"/>
              <a:t>Genbank</a:t>
            </a:r>
            <a:r>
              <a:rPr lang="pt-PT" sz="2800"/>
              <a:t> e </a:t>
            </a:r>
            <a:r>
              <a:rPr lang="pt-PT" sz="2800" err="1"/>
              <a:t>Pubmed</a:t>
            </a:r>
            <a:endParaRPr sz="280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95" y="3862800"/>
            <a:ext cx="4141009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48740">
              <a:lnSpc>
                <a:spcPct val="115000"/>
              </a:lnSpc>
              <a:spcAft>
                <a:spcPts val="800"/>
              </a:spcAft>
            </a:pPr>
            <a:r>
              <a:rPr lang="pt-PT" sz="1050" b="1">
                <a:effectLst/>
                <a:latin typeface="Montserrat ExtraLight" panose="000003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Joana Oliveira Gonçalves, pg49835</a:t>
            </a:r>
          </a:p>
          <a:p>
            <a:pPr marL="1348740">
              <a:lnSpc>
                <a:spcPct val="115000"/>
              </a:lnSpc>
              <a:spcAft>
                <a:spcPts val="800"/>
              </a:spcAft>
            </a:pPr>
            <a:r>
              <a:rPr lang="pt-PT" sz="1050" b="1">
                <a:effectLst/>
                <a:latin typeface="Montserrat ExtraLight" panose="000003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Gonçalo Apolinário Cardoso, </a:t>
            </a:r>
            <a:r>
              <a:rPr lang="pt-PT" sz="1050" b="1">
                <a:latin typeface="Montserrat ExtraLight" panose="00000300000000000000" pitchFamily="2" charset="0"/>
                <a:cs typeface="Times New Roman" panose="02020603050405020304" pitchFamily="18" charset="0"/>
              </a:rPr>
              <a:t>pg49834</a:t>
            </a:r>
          </a:p>
          <a:p>
            <a:pPr marL="1348740" indent="449580">
              <a:lnSpc>
                <a:spcPct val="115000"/>
              </a:lnSpc>
              <a:spcAft>
                <a:spcPts val="800"/>
              </a:spcAft>
            </a:pPr>
            <a:r>
              <a:rPr lang="pt-PT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t-PT" sz="1800">
              <a:effectLst/>
              <a:latin typeface="Trebuchet MS" panose="020B0603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/>
            <a:r>
              <a:rPr lang="pt-PT" sz="1200" b="1">
                <a:effectLst/>
                <a:latin typeface="Montserrat ExtraLight" panose="000003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	2022/2023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257676" y="1950100"/>
            <a:ext cx="4435604" cy="1947746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PT" sz="1800" b="0">
                <a:latin typeface="Montserrat ExtraLight"/>
              </a:rPr>
              <a:t>Introdução aos Algoritmos, à Programação e às Bases de Dados</a:t>
            </a:r>
            <a:br>
              <a:rPr lang="pt-PT" sz="1800">
                <a:effectLst/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pt-PT" sz="2200" b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093978" y="2862538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8BB8A145-60EE-8D63-510A-A086472330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02"/>
          <a:stretch/>
        </p:blipFill>
        <p:spPr bwMode="auto">
          <a:xfrm>
            <a:off x="0" y="0"/>
            <a:ext cx="1185714" cy="10668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27169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218335" y="1519175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0" name="Google Shape;180;p40"/>
          <p:cNvSpPr txBox="1">
            <a:spLocks noGrp="1"/>
          </p:cNvSpPr>
          <p:nvPr>
            <p:ph type="subTitle" idx="1"/>
          </p:nvPr>
        </p:nvSpPr>
        <p:spPr>
          <a:xfrm>
            <a:off x="2519421" y="2115822"/>
            <a:ext cx="2067000" cy="5483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PT">
                <a:sym typeface="Montserrat ExtraBold"/>
              </a:rPr>
              <a:t>Modelo Conceptual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40"/>
          <p:cNvSpPr txBox="1">
            <a:spLocks noGrp="1"/>
          </p:cNvSpPr>
          <p:nvPr>
            <p:ph type="subTitle" idx="3"/>
          </p:nvPr>
        </p:nvSpPr>
        <p:spPr>
          <a:xfrm>
            <a:off x="6783467" y="216675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Modelo Físico</a:t>
            </a:r>
            <a:endParaRPr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335378" y="2326686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latin typeface="Montserrat"/>
                <a:sym typeface="Montserrat"/>
              </a:rPr>
              <a:t>Identificação das Entidades, Atributos e Relacionamentos</a:t>
            </a:r>
            <a:endParaRPr sz="1400">
              <a:latin typeface="Montserrat"/>
              <a:sym typeface="Montserrat"/>
            </a:endParaRPr>
          </a:p>
        </p:txBody>
      </p:sp>
      <p:sp>
        <p:nvSpPr>
          <p:cNvPr id="184" name="Google Shape;184;p40"/>
          <p:cNvSpPr txBox="1">
            <a:spLocks noGrp="1"/>
          </p:cNvSpPr>
          <p:nvPr>
            <p:ph type="subTitle" idx="5"/>
          </p:nvPr>
        </p:nvSpPr>
        <p:spPr>
          <a:xfrm>
            <a:off x="4703464" y="2115822"/>
            <a:ext cx="2067000" cy="4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Modelo Lógico</a:t>
            </a:r>
            <a:endParaRPr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2421639" y="1552513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4685784" y="1519546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87" name="Google Shape;187;p40"/>
          <p:cNvCxnSpPr/>
          <p:nvPr/>
        </p:nvCxnSpPr>
        <p:spPr>
          <a:xfrm>
            <a:off x="1053235" y="2098795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3328053" y="2115822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5520684" y="2098795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186;p40">
            <a:extLst>
              <a:ext uri="{FF2B5EF4-FFF2-40B4-BE49-F238E27FC236}">
                <a16:creationId xmlns:a16="http://schemas.microsoft.com/office/drawing/2014/main" id="{B4ADCA81-AC0E-1E2B-30F9-40C279E725A0}"/>
              </a:ext>
            </a:extLst>
          </p:cNvPr>
          <p:cNvSpPr txBox="1">
            <a:spLocks/>
          </p:cNvSpPr>
          <p:nvPr/>
        </p:nvSpPr>
        <p:spPr>
          <a:xfrm>
            <a:off x="6783467" y="1497402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/>
              <a:t>04</a:t>
            </a:r>
          </a:p>
        </p:txBody>
      </p:sp>
      <p:cxnSp>
        <p:nvCxnSpPr>
          <p:cNvPr id="5" name="Google Shape;189;p40">
            <a:extLst>
              <a:ext uri="{FF2B5EF4-FFF2-40B4-BE49-F238E27FC236}">
                <a16:creationId xmlns:a16="http://schemas.microsoft.com/office/drawing/2014/main" id="{EEA5A44C-78F2-A9C7-B5E6-0AABA6581938}"/>
              </a:ext>
            </a:extLst>
          </p:cNvPr>
          <p:cNvCxnSpPr/>
          <p:nvPr/>
        </p:nvCxnSpPr>
        <p:spPr>
          <a:xfrm>
            <a:off x="7618367" y="2084283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" name="Google Shape;186;p40">
            <a:extLst>
              <a:ext uri="{FF2B5EF4-FFF2-40B4-BE49-F238E27FC236}">
                <a16:creationId xmlns:a16="http://schemas.microsoft.com/office/drawing/2014/main" id="{6E6FDE32-A920-8619-CC53-C49B5690DD7A}"/>
              </a:ext>
            </a:extLst>
          </p:cNvPr>
          <p:cNvSpPr txBox="1">
            <a:spLocks/>
          </p:cNvSpPr>
          <p:nvPr/>
        </p:nvSpPr>
        <p:spPr>
          <a:xfrm>
            <a:off x="1692710" y="3068922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/>
              <a:t>05</a:t>
            </a:r>
          </a:p>
        </p:txBody>
      </p:sp>
      <p:cxnSp>
        <p:nvCxnSpPr>
          <p:cNvPr id="9" name="Google Shape;189;p40">
            <a:extLst>
              <a:ext uri="{FF2B5EF4-FFF2-40B4-BE49-F238E27FC236}">
                <a16:creationId xmlns:a16="http://schemas.microsoft.com/office/drawing/2014/main" id="{E8477BB3-7EE3-3FCC-9A73-201E0CF8BDC1}"/>
              </a:ext>
            </a:extLst>
          </p:cNvPr>
          <p:cNvCxnSpPr/>
          <p:nvPr/>
        </p:nvCxnSpPr>
        <p:spPr>
          <a:xfrm>
            <a:off x="6770464" y="3717232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0" name="Google Shape;183;p40">
            <a:extLst>
              <a:ext uri="{FF2B5EF4-FFF2-40B4-BE49-F238E27FC236}">
                <a16:creationId xmlns:a16="http://schemas.microsoft.com/office/drawing/2014/main" id="{72F7D5B6-ACD8-C3E9-B816-DE3FACD167BA}"/>
              </a:ext>
            </a:extLst>
          </p:cNvPr>
          <p:cNvSpPr txBox="1">
            <a:spLocks/>
          </p:cNvSpPr>
          <p:nvPr/>
        </p:nvSpPr>
        <p:spPr>
          <a:xfrm>
            <a:off x="1758037" y="419752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PT" sz="1200">
                <a:latin typeface="Montserrat"/>
              </a:rPr>
              <a:t>Desenvolvimento e implementação de um módulo </a:t>
            </a:r>
            <a:r>
              <a:rPr lang="pt-PT" sz="1200" err="1">
                <a:latin typeface="Montserrat"/>
              </a:rPr>
              <a:t>Python</a:t>
            </a:r>
            <a:r>
              <a:rPr lang="pt-PT" sz="1200">
                <a:latin typeface="Montserrat"/>
              </a:rPr>
              <a:t> para povoamento do Modelo Físico</a:t>
            </a:r>
            <a:endParaRPr lang="pt-PT" sz="1200">
              <a:latin typeface="Montserrat"/>
              <a:sym typeface="Montserrat"/>
            </a:endParaRPr>
          </a:p>
        </p:txBody>
      </p:sp>
      <p:sp>
        <p:nvSpPr>
          <p:cNvPr id="11" name="Google Shape;186;p40">
            <a:extLst>
              <a:ext uri="{FF2B5EF4-FFF2-40B4-BE49-F238E27FC236}">
                <a16:creationId xmlns:a16="http://schemas.microsoft.com/office/drawing/2014/main" id="{27E8C944-A720-1658-D5A6-AC308BF81AF6}"/>
              </a:ext>
            </a:extLst>
          </p:cNvPr>
          <p:cNvSpPr txBox="1">
            <a:spLocks/>
          </p:cNvSpPr>
          <p:nvPr/>
        </p:nvSpPr>
        <p:spPr>
          <a:xfrm>
            <a:off x="6026163" y="3472726"/>
            <a:ext cx="1885801" cy="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/>
              <a:t>06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00966CA-5239-F45C-1F76-1712D2BECB16}"/>
              </a:ext>
            </a:extLst>
          </p:cNvPr>
          <p:cNvSpPr txBox="1"/>
          <p:nvPr/>
        </p:nvSpPr>
        <p:spPr>
          <a:xfrm>
            <a:off x="6026163" y="3717232"/>
            <a:ext cx="23707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>
                <a:solidFill>
                  <a:schemeClr val="lt1"/>
                </a:solidFill>
                <a:latin typeface="Montserrat"/>
                <a:sym typeface="Montserrat ExtraBold"/>
              </a:rPr>
              <a:t>Análise crítica do trabalho realizado. Eventuais futuras ações corretivas ou melhorias </a:t>
            </a:r>
          </a:p>
        </p:txBody>
      </p:sp>
      <p:cxnSp>
        <p:nvCxnSpPr>
          <p:cNvPr id="14" name="Google Shape;189;p40">
            <a:extLst>
              <a:ext uri="{FF2B5EF4-FFF2-40B4-BE49-F238E27FC236}">
                <a16:creationId xmlns:a16="http://schemas.microsoft.com/office/drawing/2014/main" id="{4A08A127-3E2F-0DC1-99D4-37A679CD619B}"/>
              </a:ext>
            </a:extLst>
          </p:cNvPr>
          <p:cNvCxnSpPr/>
          <p:nvPr/>
        </p:nvCxnSpPr>
        <p:spPr>
          <a:xfrm>
            <a:off x="2527610" y="3667226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177750"/>
            <a:ext cx="4712229" cy="7846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Planificação da base de dados</a:t>
            </a:r>
            <a:endParaRPr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610750" y="3871299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latin typeface="Montserrat"/>
                <a:sym typeface="Montserrat"/>
              </a:rPr>
              <a:t>Identificação das Entidades, Atributos e Relacionamentos</a:t>
            </a:r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D5BB5B-010B-8D59-E5CD-9CD49EB4C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447"/>
            <a:ext cx="5735700" cy="941400"/>
          </a:xfrm>
        </p:spPr>
        <p:txBody>
          <a:bodyPr/>
          <a:lstStyle/>
          <a:p>
            <a:r>
              <a:rPr lang="pt-PT" sz="2800" dirty="0">
                <a:solidFill>
                  <a:srgbClr val="FF2121"/>
                </a:solidFill>
              </a:rPr>
              <a:t>Planificação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CF81A8A-647D-9257-3C7F-9D8D71B52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6864"/>
            <a:ext cx="5517529" cy="443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922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D5BB5B-010B-8D59-E5CD-9CD49EB4C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93656" y="0"/>
            <a:ext cx="4629300" cy="941400"/>
          </a:xfrm>
        </p:spPr>
        <p:txBody>
          <a:bodyPr/>
          <a:lstStyle/>
          <a:p>
            <a:r>
              <a:rPr lang="pt-PT" dirty="0">
                <a:solidFill>
                  <a:srgbClr val="C00000"/>
                </a:solidFill>
              </a:rPr>
              <a:t>	</a:t>
            </a:r>
            <a:r>
              <a:rPr lang="pt-PT" sz="2800" dirty="0">
                <a:solidFill>
                  <a:srgbClr val="FF2121"/>
                </a:solidFill>
              </a:rPr>
              <a:t>Planificação</a:t>
            </a:r>
            <a:endParaRPr lang="pt-PT" dirty="0">
              <a:solidFill>
                <a:srgbClr val="FF212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1D09ADC-9061-1554-7128-1DEA6E77B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071" y="0"/>
            <a:ext cx="452798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159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D5BB5B-010B-8D59-E5CD-9CD49EB4C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" y="93547"/>
            <a:ext cx="5735700" cy="941400"/>
          </a:xfrm>
        </p:spPr>
        <p:txBody>
          <a:bodyPr/>
          <a:lstStyle/>
          <a:p>
            <a:r>
              <a:rPr lang="pt-PT" sz="2800" dirty="0">
                <a:solidFill>
                  <a:srgbClr val="FF2121"/>
                </a:solidFill>
              </a:rPr>
              <a:t>Planificação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E4DE7B8-6FD2-E9C5-AD7B-FD036DF00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251" y="1196243"/>
            <a:ext cx="6819179" cy="350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08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177750"/>
            <a:ext cx="4712229" cy="7846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Planificação da base de dados</a:t>
            </a:r>
            <a:endParaRPr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242280" y="3841563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pt-PT" dirty="0">
                <a:sym typeface="Montserrat ExtraBold"/>
              </a:rPr>
              <a:t>Modelo Conceptual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400" dirty="0">
              <a:latin typeface="Montserrat"/>
              <a:sym typeface="Montserrat"/>
            </a:endParaRPr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954350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3" name="Google Shape;373;p5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8" name="Imagem 7">
            <a:extLst>
              <a:ext uri="{FF2B5EF4-FFF2-40B4-BE49-F238E27FC236}">
                <a16:creationId xmlns:a16="http://schemas.microsoft.com/office/drawing/2014/main" id="{96612A7D-2135-3D78-8FEA-2C20B7531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" y="-86757"/>
            <a:ext cx="9321189" cy="5798979"/>
          </a:xfrm>
          <a:prstGeom prst="rect">
            <a:avLst/>
          </a:prstGeom>
        </p:spPr>
      </p:pic>
      <p:cxnSp>
        <p:nvCxnSpPr>
          <p:cNvPr id="4" name="Conexão reta 3">
            <a:extLst>
              <a:ext uri="{FF2B5EF4-FFF2-40B4-BE49-F238E27FC236}">
                <a16:creationId xmlns:a16="http://schemas.microsoft.com/office/drawing/2014/main" id="{2E766918-77F8-44EC-4E51-DA6A290FC9AB}"/>
              </a:ext>
            </a:extLst>
          </p:cNvPr>
          <p:cNvCxnSpPr/>
          <p:nvPr/>
        </p:nvCxnSpPr>
        <p:spPr>
          <a:xfrm>
            <a:off x="259080" y="414022"/>
            <a:ext cx="24079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Google Shape;372;p53"/>
          <p:cNvSpPr txBox="1">
            <a:spLocks noGrp="1"/>
          </p:cNvSpPr>
          <p:nvPr>
            <p:ph type="title"/>
          </p:nvPr>
        </p:nvSpPr>
        <p:spPr>
          <a:xfrm>
            <a:off x="-68580" y="-86757"/>
            <a:ext cx="4358640" cy="1001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Modelo Conceptual</a:t>
            </a:r>
            <a:endParaRPr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6D602FF-D048-4321-BD33-4842B1801391}"/>
              </a:ext>
            </a:extLst>
          </p:cNvPr>
          <p:cNvSpPr/>
          <p:nvPr/>
        </p:nvSpPr>
        <p:spPr>
          <a:xfrm rot="19722574">
            <a:off x="6401583" y="2302853"/>
            <a:ext cx="171451" cy="100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b="1">
              <a:solidFill>
                <a:schemeClr val="tx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43103DD-A5DD-4BC3-8307-4DC90E0815AD}"/>
              </a:ext>
            </a:extLst>
          </p:cNvPr>
          <p:cNvSpPr/>
          <p:nvPr/>
        </p:nvSpPr>
        <p:spPr>
          <a:xfrm>
            <a:off x="6318208" y="2296742"/>
            <a:ext cx="169100" cy="117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800" b="1">
                <a:solidFill>
                  <a:schemeClr val="tx1"/>
                </a:solidFill>
                <a:latin typeface="Montserrat ExtraBold" panose="00000900000000000000" pitchFamily="2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821207497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415</Words>
  <Application>Microsoft Office PowerPoint</Application>
  <PresentationFormat>Apresentação no Ecrã (16:9)</PresentationFormat>
  <Paragraphs>93</Paragraphs>
  <Slides>28</Slides>
  <Notes>25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28</vt:i4>
      </vt:variant>
    </vt:vector>
  </HeadingPairs>
  <TitlesOfParts>
    <vt:vector size="35" baseType="lpstr">
      <vt:lpstr>Trebuchet MS</vt:lpstr>
      <vt:lpstr>Arial</vt:lpstr>
      <vt:lpstr>Montserrat ExtraLight</vt:lpstr>
      <vt:lpstr>Montserrat</vt:lpstr>
      <vt:lpstr>Times New Roman</vt:lpstr>
      <vt:lpstr>Montserrat ExtraBold</vt:lpstr>
      <vt:lpstr>Futuristic Background by Slidesgo</vt:lpstr>
      <vt:lpstr>Implementação de uma base de dados para pesquisa Genbank e Pubmed</vt:lpstr>
      <vt:lpstr>Introdução</vt:lpstr>
      <vt:lpstr>01</vt:lpstr>
      <vt:lpstr>Planificação da base de dados</vt:lpstr>
      <vt:lpstr>Planificação</vt:lpstr>
      <vt:lpstr> Planificação</vt:lpstr>
      <vt:lpstr>Planificação</vt:lpstr>
      <vt:lpstr>Planificação da base de dados</vt:lpstr>
      <vt:lpstr>Modelo Conceptual</vt:lpstr>
      <vt:lpstr>Planificação da base de dados</vt:lpstr>
      <vt:lpstr>Ficheiro Genbank</vt:lpstr>
      <vt:lpstr>Ficheiro Genbank</vt:lpstr>
      <vt:lpstr>Ficheiro Genbank</vt:lpstr>
      <vt:lpstr>Ficheiro Genbank</vt:lpstr>
      <vt:lpstr>Ficheiro Genbank</vt:lpstr>
      <vt:lpstr>Ficheiro Genbank</vt:lpstr>
      <vt:lpstr>Ficheiro Genbank e Pubmed</vt:lpstr>
      <vt:lpstr>Ficheiro Genbank</vt:lpstr>
      <vt:lpstr>Ficheiro Genbank</vt:lpstr>
      <vt:lpstr>Ficheiro Pubmed</vt:lpstr>
      <vt:lpstr>Modelo Lógico</vt:lpstr>
      <vt:lpstr>Planificação da base de dados</vt:lpstr>
      <vt:lpstr>Modelo Físico</vt:lpstr>
      <vt:lpstr>Povoamento da base de dados</vt:lpstr>
      <vt:lpstr>Conclusão</vt:lpstr>
      <vt:lpstr>Eventuais melhorias  </vt:lpstr>
      <vt:lpstr>Obrigado pela vossa atenção !</vt:lpstr>
      <vt:lpstr>Implementação de uma base de dados para pesquisa Genbank e Pubmed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Implementação de uma base de dados para pesquisa Genbank e Pubmed</dc:title>
  <dc:creator>joana gonçalves</dc:creator>
  <cp:lastModifiedBy>Gonçalo</cp:lastModifiedBy>
  <cp:revision>4</cp:revision>
  <dcterms:modified xsi:type="dcterms:W3CDTF">2023-01-20T10:38:11Z</dcterms:modified>
</cp:coreProperties>
</file>